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94" r:id="rId2"/>
    <p:sldId id="297" r:id="rId3"/>
    <p:sldId id="300" r:id="rId4"/>
    <p:sldId id="302" r:id="rId5"/>
    <p:sldId id="301" r:id="rId6"/>
    <p:sldId id="275" r:id="rId7"/>
  </p:sldIdLst>
  <p:sldSz cx="12192000" cy="6858000"/>
  <p:notesSz cx="6810375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4"/>
    <p:restoredTop sz="94695"/>
  </p:normalViewPr>
  <p:slideViewPr>
    <p:cSldViewPr snapToGrid="0">
      <p:cViewPr varScale="1">
        <p:scale>
          <a:sx n="65" d="100"/>
          <a:sy n="65" d="100"/>
        </p:scale>
        <p:origin x="84" y="612"/>
      </p:cViewPr>
      <p:guideLst>
        <p:guide pos="3840"/>
        <p:guide orient="horz" pos="3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32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3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8853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27.05.2026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9" tIns="45725" rIns="91449" bIns="4572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49" tIns="45725" rIns="91449" bIns="4572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8852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8852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A90F14-6683-A176-78C1-A33DF65BE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09511" y="2508541"/>
            <a:ext cx="7199869" cy="1865051"/>
          </a:xfrm>
        </p:spPr>
        <p:txBody>
          <a:bodyPr/>
          <a:lstStyle/>
          <a:p>
            <a:r>
              <a:rPr lang="ru-RU" dirty="0" smtClean="0"/>
              <a:t>О взаимодействии с налоговыми органами в электронном виде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50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7405" y="257355"/>
            <a:ext cx="8680862" cy="131277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Группа сервисов ФНС России «Личные кабинеты»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D5909D6-FA77-1582-5F4A-22EDB67C3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5652" y="1520043"/>
            <a:ext cx="10401674" cy="4573122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</a:rPr>
              <a:t>Личный кабинет для физических лиц («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</a:rPr>
              <a:t>Налоги ФЛ</a:t>
            </a: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</a:rPr>
              <a:t>»)</a:t>
            </a:r>
          </a:p>
          <a:p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(ТОРМ, МФЦ, </a:t>
            </a:r>
            <a:r>
              <a:rPr lang="ru-RU" sz="2100" i="1" dirty="0" err="1" smtClean="0">
                <a:solidFill>
                  <a:schemeClr val="accent5">
                    <a:lumMod val="75000"/>
                  </a:schemeClr>
                </a:solidFill>
              </a:rPr>
              <a:t>Госуслуги</a:t>
            </a:r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 (ЕСИА), ЭП)</a:t>
            </a:r>
            <a:endParaRPr lang="ru-RU" sz="2100" i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</a:rPr>
              <a:t>Личный кабинет индивидуального предпринимателя (ЛКП)</a:t>
            </a:r>
          </a:p>
          <a:p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2100" i="1" dirty="0" err="1" smtClean="0">
                <a:solidFill>
                  <a:schemeClr val="accent5">
                    <a:lumMod val="75000"/>
                  </a:schemeClr>
                </a:solidFill>
              </a:rPr>
              <a:t>Госуслуги</a:t>
            </a:r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 (ЕСИА), ЭП, по доверенности с ЭП)     </a:t>
            </a:r>
            <a:endParaRPr lang="ru-RU" sz="2100" i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</a:rPr>
              <a:t>Личный кабинет налогоплательщика юридического лица</a:t>
            </a:r>
          </a:p>
          <a:p>
            <a:r>
              <a:rPr lang="ru-RU" sz="2100" dirty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ЭП</a:t>
            </a:r>
            <a:r>
              <a:rPr lang="ru-RU" sz="2100" i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100" i="1" dirty="0" smtClean="0">
                <a:solidFill>
                  <a:schemeClr val="accent5">
                    <a:lumMod val="75000"/>
                  </a:schemeClr>
                </a:solidFill>
              </a:rPr>
              <a:t>ЭП ЮЛ с использованием биометрии ГИС ЕБС)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tx1">
                    <a:lumMod val="7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80914" y="207264"/>
            <a:ext cx="1245326" cy="14129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Google Shape;482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7513" y="1901032"/>
            <a:ext cx="473625" cy="59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82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41" y="3273440"/>
            <a:ext cx="473625" cy="59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82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4770" y="4645848"/>
            <a:ext cx="473625" cy="59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021" y="2415755"/>
            <a:ext cx="1901219" cy="1901219"/>
          </a:xfrm>
          <a:prstGeom prst="rect">
            <a:avLst/>
          </a:prstGeom>
        </p:spPr>
      </p:pic>
      <p:sp>
        <p:nvSpPr>
          <p:cNvPr id="13" name="Google Shape;324;p27"/>
          <p:cNvSpPr txBox="1">
            <a:spLocks/>
          </p:cNvSpPr>
          <p:nvPr/>
        </p:nvSpPr>
        <p:spPr>
          <a:xfrm>
            <a:off x="7558090" y="5951100"/>
            <a:ext cx="3459275" cy="5071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en-US" sz="2000" dirty="0" smtClean="0"/>
              <a:t>www.nalog.gov.ru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20808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80914" y="207264"/>
            <a:ext cx="1245326" cy="14129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178" y="207264"/>
            <a:ext cx="9949543" cy="113988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+mn-lt"/>
              </a:rPr>
              <a:t>Способы предоставления уведомлений и отчетов о движении средств на иностранных счетах</a:t>
            </a:r>
            <a:endParaRPr lang="ru-RU" sz="3200" dirty="0">
              <a:latin typeface="+mn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Google Shape;470;p26"/>
          <p:cNvSpPr txBox="1">
            <a:spLocks/>
          </p:cNvSpPr>
          <p:nvPr/>
        </p:nvSpPr>
        <p:spPr>
          <a:xfrm>
            <a:off x="477011" y="1673785"/>
            <a:ext cx="4236682" cy="85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vert="horz" wrap="square" lIns="0" tIns="45700" rIns="91425" bIns="457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ea typeface="Montserrat"/>
                <a:cs typeface="Montserrat"/>
                <a:sym typeface="Montserrat"/>
              </a:rPr>
              <a:t>Уведомления </a:t>
            </a:r>
            <a:endParaRPr lang="ru-RU" sz="1600" dirty="0">
              <a:solidFill>
                <a:schemeClr val="accent5">
                  <a:lumMod val="75000"/>
                </a:schemeClr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31" name="Google Shape;470;p26"/>
          <p:cNvSpPr txBox="1">
            <a:spLocks/>
          </p:cNvSpPr>
          <p:nvPr/>
        </p:nvSpPr>
        <p:spPr>
          <a:xfrm>
            <a:off x="7115932" y="1673399"/>
            <a:ext cx="4710308" cy="85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vert="horz" wrap="square" lIns="0" tIns="45700" rIns="91425" bIns="457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ea typeface="Montserrat"/>
                <a:cs typeface="Montserrat"/>
                <a:sym typeface="Montserrat"/>
              </a:rPr>
              <a:t>Отчеты </a:t>
            </a:r>
            <a:endParaRPr lang="ru-RU" sz="1600" dirty="0">
              <a:solidFill>
                <a:schemeClr val="accent5">
                  <a:lumMod val="75000"/>
                </a:schemeClr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32" name="Подзаголовок 2">
            <a:extLst>
              <a:ext uri="{FF2B5EF4-FFF2-40B4-BE49-F238E27FC236}">
                <a16:creationId xmlns="" xmlns:a16="http://schemas.microsoft.com/office/drawing/2014/main" id="{ED5909D6-FA77-1582-5F4A-22EDB67C3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004" y="2847177"/>
            <a:ext cx="5106391" cy="243444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sz="2400" dirty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tx1">
                    <a:lumMod val="75000"/>
                  </a:schemeClr>
                </a:solidFill>
              </a:rPr>
            </a:br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3" name="Подзаголовок 2">
            <a:extLst>
              <a:ext uri="{FF2B5EF4-FFF2-40B4-BE49-F238E27FC236}">
                <a16:creationId xmlns="" xmlns:a16="http://schemas.microsoft.com/office/drawing/2014/main" id="{ED5909D6-FA77-1582-5F4A-22EDB67C3759}"/>
              </a:ext>
            </a:extLst>
          </p:cNvPr>
          <p:cNvSpPr txBox="1">
            <a:spLocks/>
          </p:cNvSpPr>
          <p:nvPr/>
        </p:nvSpPr>
        <p:spPr>
          <a:xfrm>
            <a:off x="716716" y="2855259"/>
            <a:ext cx="4710308" cy="2916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4" name="Google Shape;327;p27"/>
          <p:cNvSpPr txBox="1">
            <a:spLocks/>
          </p:cNvSpPr>
          <p:nvPr/>
        </p:nvSpPr>
        <p:spPr>
          <a:xfrm>
            <a:off x="451466" y="5437214"/>
            <a:ext cx="4236682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Личный кабинет или ТКС</a:t>
            </a:r>
            <a:endParaRPr lang="en-US" sz="2000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онлайн)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6" name="Google Shape;327;p27"/>
          <p:cNvSpPr txBox="1">
            <a:spLocks/>
          </p:cNvSpPr>
          <p:nvPr/>
        </p:nvSpPr>
        <p:spPr>
          <a:xfrm>
            <a:off x="468496" y="2715891"/>
            <a:ext cx="4219652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Лично в ТОРМ</a:t>
            </a:r>
            <a:endParaRPr lang="ru-RU" sz="2000" dirty="0"/>
          </a:p>
        </p:txBody>
      </p:sp>
      <p:sp>
        <p:nvSpPr>
          <p:cNvPr id="38" name="Google Shape;327;p27"/>
          <p:cNvSpPr txBox="1">
            <a:spLocks/>
          </p:cNvSpPr>
          <p:nvPr/>
        </p:nvSpPr>
        <p:spPr>
          <a:xfrm>
            <a:off x="485526" y="4548842"/>
            <a:ext cx="4236682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Заказным письмом по почте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(с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уведомлением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о вручении)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endParaRPr lang="ru-RU" sz="2000" dirty="0"/>
          </a:p>
        </p:txBody>
      </p:sp>
      <p:sp>
        <p:nvSpPr>
          <p:cNvPr id="40" name="Google Shape;327;p27"/>
          <p:cNvSpPr txBox="1">
            <a:spLocks/>
          </p:cNvSpPr>
          <p:nvPr/>
        </p:nvSpPr>
        <p:spPr>
          <a:xfrm>
            <a:off x="485526" y="3613915"/>
            <a:ext cx="4236682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Через представителя 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(по нотариальной доверенности)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4" name="Google Shape;327;p27"/>
          <p:cNvSpPr txBox="1">
            <a:spLocks/>
          </p:cNvSpPr>
          <p:nvPr/>
        </p:nvSpPr>
        <p:spPr>
          <a:xfrm>
            <a:off x="7115932" y="5437214"/>
            <a:ext cx="4710308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Личный кабинет или ТКС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онлайн)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endParaRPr lang="ru-RU" sz="2000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endParaRPr lang="ru-RU" sz="2000" dirty="0"/>
          </a:p>
        </p:txBody>
      </p:sp>
      <p:sp>
        <p:nvSpPr>
          <p:cNvPr id="46" name="Google Shape;327;p27"/>
          <p:cNvSpPr txBox="1">
            <a:spLocks/>
          </p:cNvSpPr>
          <p:nvPr/>
        </p:nvSpPr>
        <p:spPr>
          <a:xfrm>
            <a:off x="7115932" y="3591534"/>
            <a:ext cx="4710308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Лично ФЛ в ТОРМ  </a:t>
            </a:r>
          </a:p>
        </p:txBody>
      </p:sp>
      <p:sp>
        <p:nvSpPr>
          <p:cNvPr id="47" name="Google Shape;327;p27"/>
          <p:cNvSpPr txBox="1">
            <a:spLocks/>
          </p:cNvSpPr>
          <p:nvPr/>
        </p:nvSpPr>
        <p:spPr>
          <a:xfrm>
            <a:off x="7115932" y="4482276"/>
            <a:ext cx="4710308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ru-RU" sz="2000" dirty="0"/>
              <a:t>Заказным письмом по </a:t>
            </a:r>
            <a:r>
              <a:rPr lang="ru-RU" sz="2000" dirty="0" smtClean="0"/>
              <a:t>почте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(с уведомлением о вручении)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8" name="Google Shape;327;p27"/>
          <p:cNvSpPr txBox="1">
            <a:spLocks/>
          </p:cNvSpPr>
          <p:nvPr/>
        </p:nvSpPr>
        <p:spPr>
          <a:xfrm>
            <a:off x="7115932" y="2700792"/>
            <a:ext cx="4710308" cy="668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ru-RU" sz="2000" dirty="0" smtClean="0"/>
              <a:t>Лично представителем в ТОРМ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(при предоставлении полномочий)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ru-RU" sz="2000" dirty="0" smtClean="0"/>
              <a:t>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730" y="2726163"/>
            <a:ext cx="18669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07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80914" y="207264"/>
            <a:ext cx="1245326" cy="14129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138" y="386149"/>
            <a:ext cx="11333860" cy="1055189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Личный кабинет предпринимателя</a:t>
            </a:r>
            <a:endParaRPr lang="ru-RU" sz="4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3000"/>
                    </a14:imgEffect>
                    <a14:imgEffect>
                      <a14:brightnessContrast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7" y="1441338"/>
            <a:ext cx="11177911" cy="4816952"/>
          </a:xfrm>
          <a:prstGeom prst="rect">
            <a:avLst/>
          </a:prstGeom>
          <a:effectLst>
            <a:glow rad="304800">
              <a:schemeClr val="accent6">
                <a:satMod val="175000"/>
                <a:alpha val="40000"/>
              </a:schemeClr>
            </a:glow>
            <a:reflection blurRad="190500" stA="45000" endPos="32000" dist="7112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2948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CAFB6F-5FFE-E500-8903-2855A6D60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380" y="230190"/>
            <a:ext cx="8319112" cy="1055189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Контакты и информация </a:t>
            </a:r>
            <a:endParaRPr lang="ru-RU" sz="4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80914" y="207264"/>
            <a:ext cx="1245326" cy="14129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Google Shape;470;p26"/>
          <p:cNvSpPr txBox="1">
            <a:spLocks/>
          </p:cNvSpPr>
          <p:nvPr/>
        </p:nvSpPr>
        <p:spPr>
          <a:xfrm>
            <a:off x="942110" y="1632383"/>
            <a:ext cx="5327468" cy="85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vert="horz" wrap="square" lIns="0" tIns="45700" rIns="91425" bIns="457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ea typeface="Montserrat"/>
                <a:cs typeface="Montserrat"/>
                <a:sym typeface="Montserrat"/>
              </a:rPr>
              <a:t>Единый контакт-центр ФНС России</a:t>
            </a:r>
          </a:p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ea typeface="Montserrat"/>
                <a:cs typeface="Montserrat"/>
                <a:sym typeface="Montserrat"/>
              </a:rPr>
              <a:t>8-800-222-22-22</a:t>
            </a:r>
            <a:endParaRPr lang="ru-RU" sz="1600" dirty="0">
              <a:solidFill>
                <a:schemeClr val="accent5">
                  <a:lumMod val="75000"/>
                </a:schemeClr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313" y="2299792"/>
            <a:ext cx="1940179" cy="1940179"/>
          </a:xfrm>
          <a:prstGeom prst="rect">
            <a:avLst/>
          </a:prstGeom>
        </p:spPr>
      </p:pic>
      <p:sp>
        <p:nvSpPr>
          <p:cNvPr id="19" name="Google Shape;470;p26"/>
          <p:cNvSpPr txBox="1">
            <a:spLocks/>
          </p:cNvSpPr>
          <p:nvPr/>
        </p:nvSpPr>
        <p:spPr>
          <a:xfrm>
            <a:off x="942110" y="3100142"/>
            <a:ext cx="5327468" cy="85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vert="horz" wrap="square" lIns="0" tIns="45700" rIns="91425" bIns="457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endParaRPr lang="en-US" sz="2400" dirty="0" smtClean="0">
              <a:ea typeface="Montserrat"/>
              <a:cs typeface="Montserrat"/>
              <a:sym typeface="Montserrat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ea typeface="Montserrat"/>
                <a:cs typeface="Montserrat"/>
                <a:sym typeface="Montserrat"/>
              </a:rPr>
              <a:t>Официальный сайт ФНС России</a:t>
            </a:r>
            <a:endParaRPr lang="en-US" sz="2400" dirty="0" smtClean="0">
              <a:ea typeface="Montserrat"/>
              <a:cs typeface="Montserrat"/>
              <a:sym typeface="Montserrat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www.nalog.gov.ru</a:t>
            </a:r>
            <a:endParaRPr lang="en-US" sz="2400" dirty="0" smtClean="0">
              <a:solidFill>
                <a:schemeClr val="accent5">
                  <a:lumMod val="75000"/>
                </a:schemeClr>
              </a:solidFill>
              <a:ea typeface="Montserrat"/>
              <a:cs typeface="Montserrat"/>
              <a:sym typeface="Montserrat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endParaRPr lang="en-US" sz="2400" dirty="0">
              <a:ea typeface="Montserrat"/>
              <a:cs typeface="Montserrat"/>
              <a:sym typeface="Montserrat"/>
            </a:endParaRPr>
          </a:p>
        </p:txBody>
      </p:sp>
      <p:sp>
        <p:nvSpPr>
          <p:cNvPr id="20" name="Google Shape;470;p26"/>
          <p:cNvSpPr txBox="1">
            <a:spLocks/>
          </p:cNvSpPr>
          <p:nvPr/>
        </p:nvSpPr>
        <p:spPr>
          <a:xfrm>
            <a:off x="918952" y="4650426"/>
            <a:ext cx="5327468" cy="85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vert="horz" wrap="square" lIns="0" tIns="45700" rIns="91425" bIns="457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22357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400" dirty="0" smtClean="0">
                <a:ea typeface="Montserrat"/>
                <a:cs typeface="Montserrat"/>
                <a:sym typeface="Montserrat"/>
              </a:rPr>
              <a:t>О валютном контроле</a:t>
            </a:r>
            <a:endParaRPr lang="en-US" sz="2400" dirty="0"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0" y="2299792"/>
            <a:ext cx="18669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27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431AC9-BF29-78CD-3CF9-0B99D2376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816" y="1638867"/>
            <a:ext cx="1566368" cy="179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171</Words>
  <Application>Microsoft Office PowerPoint</Application>
  <PresentationFormat>Широкоэкранный</PresentationFormat>
  <Paragraphs>47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Aptos</vt:lpstr>
      <vt:lpstr>Arial</vt:lpstr>
      <vt:lpstr>Montserrat</vt:lpstr>
      <vt:lpstr>Times New Roman</vt:lpstr>
      <vt:lpstr>Тема Office</vt:lpstr>
      <vt:lpstr>Презентация PowerPoint</vt:lpstr>
      <vt:lpstr>Группа сервисов ФНС России «Личные кабинеты»</vt:lpstr>
      <vt:lpstr>Способы предоставления уведомлений и отчетов о движении средств на иностранных счетах</vt:lpstr>
      <vt:lpstr>Личный кабинет предпринимателя</vt:lpstr>
      <vt:lpstr>Контакты и информация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Сафронова Анна Анатольевна</cp:lastModifiedBy>
  <cp:revision>60</cp:revision>
  <cp:lastPrinted>2026-05-26T14:09:56Z</cp:lastPrinted>
  <dcterms:created xsi:type="dcterms:W3CDTF">2025-05-13T09:24:29Z</dcterms:created>
  <dcterms:modified xsi:type="dcterms:W3CDTF">2026-05-27T06:21:26Z</dcterms:modified>
</cp:coreProperties>
</file>